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87" r:id="rId4"/>
    <p:sldId id="289" r:id="rId5"/>
    <p:sldId id="288" r:id="rId6"/>
    <p:sldId id="292" r:id="rId7"/>
    <p:sldId id="293" r:id="rId8"/>
    <p:sldId id="294" r:id="rId9"/>
    <p:sldId id="295" r:id="rId10"/>
    <p:sldId id="296" r:id="rId11"/>
    <p:sldId id="262" r:id="rId12"/>
    <p:sldId id="277" r:id="rId13"/>
    <p:sldId id="278" r:id="rId14"/>
    <p:sldId id="258" r:id="rId15"/>
    <p:sldId id="280" r:id="rId16"/>
    <p:sldId id="290" r:id="rId17"/>
    <p:sldId id="263" r:id="rId18"/>
    <p:sldId id="281" r:id="rId19"/>
    <p:sldId id="291" r:id="rId2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80"/>
    <p:restoredTop sz="85714"/>
  </p:normalViewPr>
  <p:slideViewPr>
    <p:cSldViewPr snapToGrid="0">
      <p:cViewPr varScale="1">
        <p:scale>
          <a:sx n="87" d="100"/>
          <a:sy n="87" d="100"/>
        </p:scale>
        <p:origin x="208"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11/11/2024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The rise of big data has made it increasingly necessary to be able to </a:t>
            </a:r>
            <a:r>
              <a:rPr lang="en-GB" b="0" i="0" dirty="0" err="1">
                <a:effectLst/>
                <a:latin typeface="Inter"/>
              </a:rPr>
              <a:t>analyze</a:t>
            </a:r>
            <a:r>
              <a:rPr lang="en-GB" b="0" i="0" dirty="0">
                <a:effectLst/>
                <a:latin typeface="Inter"/>
              </a:rPr>
              <a:t> and perform experiments on large datasets in a portable and reproducible manner. Parallelization and distributed computing are the best ways to tackle this challenge, but the tools commonly available to computational scientists often lack good support for these techniques, or they provide a model that fits poorly with the needs of computational scientists. </a:t>
            </a:r>
            <a:r>
              <a:rPr lang="en-GB" b="0" i="0" dirty="0" err="1">
                <a:effectLst/>
                <a:latin typeface="Inter"/>
              </a:rPr>
              <a:t>Nextflow</a:t>
            </a:r>
            <a:r>
              <a:rPr lang="en-GB" b="0" i="0" dirty="0">
                <a:effectLst/>
                <a:latin typeface="Inter"/>
              </a:rPr>
              <a:t> was particularly created to address these challenges.</a:t>
            </a:r>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3</a:t>
            </a:fld>
            <a:endParaRPr lang="en-DK"/>
          </a:p>
        </p:txBody>
      </p:sp>
    </p:spTree>
    <p:extLst>
      <p:ext uri="{BB962C8B-B14F-4D97-AF65-F5344CB8AC3E}">
        <p14:creationId xmlns:p14="http://schemas.microsoft.com/office/powerpoint/2010/main" val="190485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3366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03378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a:t>
            </a:r>
          </a:p>
          <a:p>
            <a:endParaRPr lang="en-DK" dirty="0"/>
          </a:p>
          <a:p>
            <a:r>
              <a:rPr lang="en-DK" dirty="0"/>
              <a:t>Nextflow is based on few primitives:</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a:t>
            </a:r>
          </a:p>
        </p:txBody>
      </p:sp>
      <p:sp>
        <p:nvSpPr>
          <p:cNvPr id="4" name="Slide Number Placeholder 3"/>
          <p:cNvSpPr>
            <a:spLocks noGrp="1"/>
          </p:cNvSpPr>
          <p:nvPr>
            <p:ph type="sldNum" sz="quarter" idx="5"/>
          </p:nvPr>
        </p:nvSpPr>
        <p:spPr/>
        <p:txBody>
          <a:bodyPr/>
          <a:lstStyle/>
          <a:p>
            <a:fld id="{10D28AFF-B84D-8F49-BA9B-C42DFE722FCF}" type="slidenum">
              <a:rPr lang="en-DK" smtClean="0"/>
              <a:t>17</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18</a:t>
            </a:fld>
            <a:endParaRPr lang="en-DK"/>
          </a:p>
        </p:txBody>
      </p:sp>
    </p:spTree>
    <p:extLst>
      <p:ext uri="{BB962C8B-B14F-4D97-AF65-F5344CB8AC3E}">
        <p14:creationId xmlns:p14="http://schemas.microsoft.com/office/powerpoint/2010/main" val="399803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11/11/2024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11/11/2024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Flowchart">
            <a:extLst>
              <a:ext uri="{FF2B5EF4-FFF2-40B4-BE49-F238E27FC236}">
                <a16:creationId xmlns:a16="http://schemas.microsoft.com/office/drawing/2014/main" id="{30130EAD-A708-52B9-0250-936FF9E64A1B}"/>
              </a:ext>
            </a:extLst>
          </p:cNvPr>
          <p:cNvSpPr/>
          <p:nvPr/>
        </p:nvSpPr>
        <p:spPr>
          <a:xfrm>
            <a:off x="1048703" y="2110062"/>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620F3E8E-C540-7B35-86FF-7EC7AD639F91}"/>
              </a:ext>
            </a:extLst>
          </p:cNvPr>
          <p:cNvGrpSpPr/>
          <p:nvPr/>
        </p:nvGrpSpPr>
        <p:grpSpPr>
          <a:xfrm>
            <a:off x="4882279" y="2306629"/>
            <a:ext cx="5353102" cy="2897885"/>
            <a:chOff x="8084058" y="1053297"/>
            <a:chExt cx="5353102" cy="2897885"/>
          </a:xfrm>
        </p:grpSpPr>
        <p:sp>
          <p:nvSpPr>
            <p:cNvPr id="6" name="Rectangle 5">
              <a:extLst>
                <a:ext uri="{FF2B5EF4-FFF2-40B4-BE49-F238E27FC236}">
                  <a16:creationId xmlns:a16="http://schemas.microsoft.com/office/drawing/2014/main" id="{26F348A3-A28D-7AC8-6312-8D94AEAA3697}"/>
                </a:ext>
              </a:extLst>
            </p:cNvPr>
            <p:cNvSpPr/>
            <p:nvPr/>
          </p:nvSpPr>
          <p:spPr>
            <a:xfrm>
              <a:off x="8084058" y="1706441"/>
              <a:ext cx="242744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2B37125-F70A-D69B-A42B-65C8EBD3E7DC}"/>
                </a:ext>
              </a:extLst>
            </p:cNvPr>
            <p:cNvSpPr txBox="1"/>
            <p:nvPr/>
          </p:nvSpPr>
          <p:spPr>
            <a:xfrm>
              <a:off x="8659245" y="1053297"/>
              <a:ext cx="4777915"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400" b="1" kern="1200" dirty="0"/>
                <a:t>Genomics workflows </a:t>
              </a:r>
            </a:p>
            <a:p>
              <a:pPr marL="0" lvl="0" indent="0" algn="ctr" defTabSz="711200">
                <a:lnSpc>
                  <a:spcPct val="90000"/>
                </a:lnSpc>
                <a:spcBef>
                  <a:spcPct val="0"/>
                </a:spcBef>
                <a:spcAft>
                  <a:spcPct val="35000"/>
                </a:spcAft>
                <a:buNone/>
              </a:pPr>
              <a:r>
                <a:rPr lang="en-DK" sz="2400" kern="1200" dirty="0"/>
                <a:t>First pipelines meant for that, large files per samples with many rows and columns,different formats (binary, tab separated, etc..) parallel processess, different sorftware, languages (python, R, matlab, …), takes decisions for the next processes</a:t>
              </a:r>
              <a:endParaRPr lang="en-US" sz="2400" kern="1200" dirty="0"/>
            </a:p>
          </p:txBody>
        </p:sp>
      </p:grpSp>
      <p:sp>
        <p:nvSpPr>
          <p:cNvPr id="9" name="Title 8">
            <a:extLst>
              <a:ext uri="{FF2B5EF4-FFF2-40B4-BE49-F238E27FC236}">
                <a16:creationId xmlns:a16="http://schemas.microsoft.com/office/drawing/2014/main" id="{16420E56-35E8-70E0-DC78-B7DF0C95F278}"/>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5CEBBD3A-678B-B462-8272-CF6202A7C5DC}"/>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381679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1632454" y="2483844"/>
            <a:ext cx="3569049" cy="1021907"/>
          </a:xfrm>
          <a:prstGeom prst="rect">
            <a:avLst/>
          </a:prstGeom>
        </p:spPr>
      </p:pic>
      <p:pic>
        <p:nvPicPr>
          <p:cNvPr id="7" name="Picture 6" descr="A diagram of different types of numbers&#10;&#10;Description automatically generated with medium confidence">
            <a:extLst>
              <a:ext uri="{FF2B5EF4-FFF2-40B4-BE49-F238E27FC236}">
                <a16:creationId xmlns:a16="http://schemas.microsoft.com/office/drawing/2014/main" id="{23002401-1347-5FA8-1605-024A6B2F1894}"/>
              </a:ext>
            </a:extLst>
          </p:cNvPr>
          <p:cNvPicPr>
            <a:picLocks noChangeAspect="1"/>
          </p:cNvPicPr>
          <p:nvPr/>
        </p:nvPicPr>
        <p:blipFill>
          <a:blip r:embed="rId4"/>
          <a:stretch>
            <a:fillRect/>
          </a:stretch>
        </p:blipFill>
        <p:spPr>
          <a:xfrm>
            <a:off x="5985063" y="2261934"/>
            <a:ext cx="4329153" cy="2653635"/>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5"/>
          <a:stretch>
            <a:fillRect/>
          </a:stretch>
        </p:blipFill>
        <p:spPr>
          <a:xfrm>
            <a:off x="1649686" y="3768367"/>
            <a:ext cx="3840791" cy="2004941"/>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1386700" y="1599573"/>
            <a:ext cx="9196726" cy="662361"/>
          </a:xfrm>
          <a:prstGeom prst="rect">
            <a:avLst/>
          </a:prstGeom>
          <a:noFill/>
        </p:spPr>
        <p:txBody>
          <a:bodyPr wrap="square" rtlCol="0">
            <a:spAutoFit/>
          </a:bodyPr>
          <a:lstStyle/>
          <a:p>
            <a:pPr defTabSz="713232">
              <a:spcAft>
                <a:spcPts val="600"/>
              </a:spcAft>
            </a:pPr>
            <a:r>
              <a:rPr lang="en-GB" sz="1404"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701524" y="5072121"/>
            <a:ext cx="3643265" cy="1326645"/>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results with different environments </a:t>
            </a:r>
          </a:p>
          <a:p>
            <a:pPr marL="222885" indent="-222885" defTabSz="713232">
              <a:spcAft>
                <a:spcPts val="600"/>
              </a:spcAft>
              <a:buFont typeface="Arial" panose="020B0604020202020204" pitchFamily="34" charset="0"/>
              <a:buChar char="•"/>
            </a:pPr>
            <a:endParaRPr lang="en-GB" sz="1404" kern="1200">
              <a:solidFill>
                <a:schemeClr val="tx1"/>
              </a:solidFill>
              <a:latin typeface="+mn-lt"/>
              <a:ea typeface="+mn-ea"/>
              <a:cs typeface="+mn-cs"/>
            </a:endParaRPr>
          </a:p>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gene annotations working in different environments. This does not happen working in containers</a:t>
            </a:r>
            <a:endParaRPr lang="en-DK"/>
          </a:p>
        </p:txBody>
      </p:sp>
    </p:spTree>
    <p:extLst>
      <p:ext uri="{BB962C8B-B14F-4D97-AF65-F5344CB8AC3E}">
        <p14:creationId xmlns:p14="http://schemas.microsoft.com/office/powerpoint/2010/main" val="302504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752039" y="1844734"/>
            <a:ext cx="6139032" cy="1584266"/>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07472" y="1616455"/>
            <a:ext cx="4045144" cy="4733355"/>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870657"/>
            <a:ext cx="5910517" cy="2031325"/>
          </a:xfrm>
          <a:prstGeom prst="rect">
            <a:avLst/>
          </a:prstGeom>
          <a:noFill/>
        </p:spPr>
        <p:txBody>
          <a:bodyPr wrap="square" rtlCol="0">
            <a:spAutoFit/>
          </a:bodyPr>
          <a:lstStyle/>
          <a:p>
            <a:pPr>
              <a:buFont typeface="Arial" panose="020B0604020202020204" pitchFamily="34" charset="0"/>
              <a:buChar char="•"/>
            </a:pPr>
            <a:endParaRPr lang="en-GB" dirty="0"/>
          </a:p>
          <a:p>
            <a:pPr marL="742950" lvl="1" indent="-285750">
              <a:buFont typeface="Arial" panose="020B0604020202020204" pitchFamily="34" charset="0"/>
              <a:buChar char="•"/>
            </a:pPr>
            <a:r>
              <a:rPr lang="en-GB" dirty="0"/>
              <a:t>28% of all omics software resources are currently not accessible through URLs published</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Among the tools found, 49% were difficult to install or could not be installed at all!</a:t>
            </a:r>
          </a:p>
          <a:p>
            <a:endParaRPr lang="en-DK" dirty="0"/>
          </a:p>
        </p:txBody>
      </p:sp>
    </p:spTree>
    <p:extLst>
      <p:ext uri="{BB962C8B-B14F-4D97-AF65-F5344CB8AC3E}">
        <p14:creationId xmlns:p14="http://schemas.microsoft.com/office/powerpoint/2010/main" val="30277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667723" y="3001476"/>
            <a:ext cx="6403502" cy="1477328"/>
          </a:xfrm>
          <a:prstGeom prst="rect">
            <a:avLst/>
          </a:prstGeom>
          <a:noFill/>
        </p:spPr>
        <p:txBody>
          <a:bodyPr wrap="square" rtlCol="0">
            <a:spAutoFit/>
          </a:bodyPr>
          <a:lstStyle/>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"First we tried to rerun the analysis with the code and the data provided by the authors. Second we reimplemented the whole method in a python package.."</a:t>
            </a:r>
          </a:p>
          <a:p>
            <a:endParaRPr lang="en-DK"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6224037" y="1663769"/>
            <a:ext cx="5423906" cy="1294244"/>
          </a:xfrm>
          <a:prstGeom prst="rect">
            <a:avLst/>
          </a:prstGeom>
        </p:spPr>
      </p:pic>
      <p:sp>
        <p:nvSpPr>
          <p:cNvPr id="9" name="TextBox 8">
            <a:extLst>
              <a:ext uri="{FF2B5EF4-FFF2-40B4-BE49-F238E27FC236}">
                <a16:creationId xmlns:a16="http://schemas.microsoft.com/office/drawing/2014/main" id="{4E9A794A-46AC-38C7-EA70-4664D6133E50}"/>
              </a:ext>
            </a:extLst>
          </p:cNvPr>
          <p:cNvSpPr txBox="1"/>
          <p:nvPr/>
        </p:nvSpPr>
        <p:spPr>
          <a:xfrm>
            <a:off x="6363521" y="5003440"/>
            <a:ext cx="5423906" cy="1200329"/>
          </a:xfrm>
          <a:prstGeom prst="rect">
            <a:avLst/>
          </a:prstGeom>
          <a:noFill/>
        </p:spPr>
        <p:txBody>
          <a:bodyPr wrap="square" rtlCol="0">
            <a:spAutoFit/>
          </a:bodyPr>
          <a:lstStyle/>
          <a:p>
            <a:r>
              <a:rPr lang="en-DK" dirty="0"/>
              <a:t>If you could use a tool to download, organize and orchestrate all these software / params / versions, etc… and achieverepeatable and reproducible results wouldn’t you use it?</a:t>
            </a:r>
          </a:p>
        </p:txBody>
      </p:sp>
    </p:spTree>
    <p:extLst>
      <p:ext uri="{BB962C8B-B14F-4D97-AF65-F5344CB8AC3E}">
        <p14:creationId xmlns:p14="http://schemas.microsoft.com/office/powerpoint/2010/main" val="238936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2944898" y="1749116"/>
            <a:ext cx="5848228" cy="91929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a:t>
            </a:r>
            <a:r>
              <a:rPr lang="en-GB" sz="1458" b="1" kern="1200" dirty="0">
                <a:solidFill>
                  <a:schemeClr val="tx1"/>
                </a:solidFill>
                <a:latin typeface="Inter"/>
                <a:ea typeface="+mn-ea"/>
                <a:cs typeface="+mn-cs"/>
              </a:rPr>
              <a:t>software</a:t>
            </a:r>
            <a:r>
              <a:rPr lang="en-GB" sz="1458"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Domain-specific </a:t>
            </a:r>
            <a:r>
              <a:rPr lang="en-GB" sz="1458" b="1" kern="1200" dirty="0">
                <a:solidFill>
                  <a:schemeClr val="tx1"/>
                </a:solidFill>
                <a:latin typeface="Inter"/>
                <a:ea typeface="+mn-ea"/>
                <a:cs typeface="+mn-cs"/>
              </a:rPr>
              <a:t>language</a:t>
            </a:r>
            <a:r>
              <a:rPr lang="en-GB" sz="1458"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1458" kern="1200" dirty="0">
                <a:solidFill>
                  <a:schemeClr val="tx1"/>
                </a:solidFill>
                <a:latin typeface="Inter"/>
                <a:ea typeface="+mn-ea"/>
                <a:cs typeface="+mn-cs"/>
              </a:rPr>
              <a:t>It allows </a:t>
            </a:r>
            <a:r>
              <a:rPr lang="en-GB" sz="1458" kern="1200" dirty="0" err="1">
                <a:solidFill>
                  <a:schemeClr val="tx1"/>
                </a:solidFill>
                <a:latin typeface="Inter"/>
                <a:ea typeface="+mn-ea"/>
                <a:cs typeface="+mn-cs"/>
              </a:rPr>
              <a:t>writting</a:t>
            </a:r>
            <a:r>
              <a:rPr lang="en-GB" sz="1458" kern="1200" dirty="0">
                <a:solidFill>
                  <a:schemeClr val="tx1"/>
                </a:solidFill>
                <a:latin typeface="Inter"/>
                <a:ea typeface="+mn-ea"/>
                <a:cs typeface="+mn-cs"/>
              </a:rPr>
              <a:t> data-intensive computational workflows</a:t>
            </a:r>
            <a:endParaRPr lang="en-GB" b="0" i="0" dirty="0">
              <a:effectLst/>
              <a:latin typeface="Inter"/>
            </a:endParaRPr>
          </a:p>
        </p:txBody>
      </p:sp>
      <p:sp>
        <p:nvSpPr>
          <p:cNvPr id="7" name="TextBox 6">
            <a:extLst>
              <a:ext uri="{FF2B5EF4-FFF2-40B4-BE49-F238E27FC236}">
                <a16:creationId xmlns:a16="http://schemas.microsoft.com/office/drawing/2014/main" id="{76C30D52-462C-E443-0832-01511D6E1AC6}"/>
              </a:ext>
            </a:extLst>
          </p:cNvPr>
          <p:cNvSpPr txBox="1"/>
          <p:nvPr/>
        </p:nvSpPr>
        <p:spPr>
          <a:xfrm>
            <a:off x="634403" y="2800064"/>
            <a:ext cx="4745980" cy="4078039"/>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00" kern="1200" dirty="0" err="1">
                <a:solidFill>
                  <a:schemeClr val="tx1"/>
                </a:solidFill>
                <a:latin typeface="Inter"/>
                <a:ea typeface="+mn-ea"/>
                <a:cs typeface="+mn-cs"/>
              </a:rPr>
              <a:t>Nextflow</a:t>
            </a:r>
            <a:r>
              <a:rPr lang="en-GB" sz="1400" kern="1200" dirty="0">
                <a:solidFill>
                  <a:schemeClr val="tx1"/>
                </a:solidFill>
                <a:latin typeface="Inter"/>
                <a:ea typeface="+mn-ea"/>
                <a:cs typeface="+mn-cs"/>
              </a:rPr>
              <a:t> </a:t>
            </a:r>
            <a:r>
              <a:rPr lang="en-GB" sz="1400" b="1" kern="1200" dirty="0">
                <a:solidFill>
                  <a:schemeClr val="tx1"/>
                </a:solidFill>
                <a:latin typeface="Inter"/>
                <a:ea typeface="+mn-ea"/>
                <a:cs typeface="+mn-cs"/>
              </a:rPr>
              <a:t>workflow</a:t>
            </a:r>
            <a:r>
              <a:rPr lang="en-GB" sz="1400" kern="1200" dirty="0">
                <a:solidFill>
                  <a:schemeClr val="tx1"/>
                </a:solidFill>
                <a:latin typeface="Inter"/>
                <a:ea typeface="+mn-ea"/>
                <a:cs typeface="+mn-cs"/>
              </a:rPr>
              <a:t> is a set of processes communicated by 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Each </a:t>
            </a:r>
            <a:r>
              <a:rPr lang="en-GB" sz="1400" b="1" kern="1200" dirty="0">
                <a:solidFill>
                  <a:schemeClr val="tx1"/>
                </a:solidFill>
                <a:latin typeface="Inter"/>
                <a:ea typeface="+mn-ea"/>
                <a:cs typeface="+mn-cs"/>
              </a:rPr>
              <a:t>process</a:t>
            </a:r>
            <a:r>
              <a:rPr lang="en-GB" sz="1400" kern="1200" dirty="0">
                <a:solidFill>
                  <a:schemeClr val="tx1"/>
                </a:solidFill>
                <a:latin typeface="Inter"/>
                <a:ea typeface="+mn-ea"/>
                <a:cs typeface="+mn-cs"/>
              </a:rPr>
              <a:t> is a special function  that can be written in any language that can be executed by the Linux platform (Bash, R, Python, etc…)</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Processes are executed independently and are isolated from each other, and they can communicate by </a:t>
            </a:r>
            <a:r>
              <a:rPr lang="en-GB" sz="1400" b="1" kern="1200" dirty="0">
                <a:solidFill>
                  <a:schemeClr val="tx1"/>
                </a:solidFill>
                <a:latin typeface="Inter"/>
                <a:ea typeface="+mn-ea"/>
                <a:cs typeface="+mn-cs"/>
              </a:rPr>
              <a:t>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Any process can define one or more channels as an input and output. The interaction between these processes, and ultimately the workflow execution flow itself, is implicitly defined by these input and output declarations.</a:t>
            </a:r>
          </a:p>
          <a:p>
            <a:pPr>
              <a:spcAft>
                <a:spcPts val="600"/>
              </a:spcAft>
            </a:pPr>
            <a:endParaRPr lang="en-DK" sz="1400" dirty="0"/>
          </a:p>
        </p:txBody>
      </p:sp>
      <p:pic>
        <p:nvPicPr>
          <p:cNvPr id="8" name="Picture 7" descr="A diagram of data flow&#10;&#10;Description automatically generated">
            <a:extLst>
              <a:ext uri="{FF2B5EF4-FFF2-40B4-BE49-F238E27FC236}">
                <a16:creationId xmlns:a16="http://schemas.microsoft.com/office/drawing/2014/main" id="{6C84C002-0E05-101D-9B54-5851ABFA4B66}"/>
              </a:ext>
            </a:extLst>
          </p:cNvPr>
          <p:cNvPicPr>
            <a:picLocks noChangeAspect="1"/>
          </p:cNvPicPr>
          <p:nvPr/>
        </p:nvPicPr>
        <p:blipFill>
          <a:blip r:embed="rId3"/>
          <a:stretch>
            <a:fillRect/>
          </a:stretch>
        </p:blipFill>
        <p:spPr>
          <a:xfrm>
            <a:off x="5563033" y="3075366"/>
            <a:ext cx="5994564" cy="3061601"/>
          </a:xfrm>
          <a:prstGeom prst="rect">
            <a:avLst/>
          </a:prstGeom>
        </p:spPr>
      </p:pic>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4"/>
          <a:stretch>
            <a:fillRect/>
          </a:stretch>
        </p:blipFill>
        <p:spPr>
          <a:xfrm>
            <a:off x="6543676" y="1164431"/>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41248" y="1687354"/>
            <a:ext cx="6623824" cy="2585323"/>
          </a:xfrm>
          <a:prstGeom prst="rect">
            <a:avLst/>
          </a:prstGeom>
          <a:noFill/>
        </p:spPr>
        <p:txBody>
          <a:bodyPr wrap="square" rtlCol="0">
            <a:spAutoFit/>
          </a:bodyPr>
          <a:lstStyle/>
          <a:p>
            <a:pPr marL="285750" indent="-285750">
              <a:buFont typeface="Arial" panose="020B0604020202020204" pitchFamily="34" charset="0"/>
              <a:buChar char="•"/>
            </a:pPr>
            <a:r>
              <a:rPr lang="en-GB" b="0" i="0" dirty="0">
                <a:effectLst/>
                <a:latin typeface="Inter"/>
              </a:rPr>
              <a:t>Implicit </a:t>
            </a:r>
            <a:r>
              <a:rPr lang="en-GB" b="1" i="0" dirty="0">
                <a:effectLst/>
                <a:latin typeface="Inter"/>
              </a:rPr>
              <a:t>parallelism</a:t>
            </a:r>
            <a:r>
              <a:rPr lang="en-GB" b="0" i="0" dirty="0">
                <a:effectLst/>
                <a:latin typeface="Inter"/>
              </a:rPr>
              <a:t> (tasks in a process are run by default in parallel)</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err="1">
                <a:effectLst/>
                <a:latin typeface="Inter"/>
              </a:rPr>
              <a:t>Reentrancy</a:t>
            </a:r>
            <a:r>
              <a:rPr lang="en-GB" b="0" i="0" dirty="0">
                <a:effectLst/>
                <a:latin typeface="Inter"/>
              </a:rPr>
              <a:t> (resume partial runs, do not need to rerun the entire pipeline</a:t>
            </a:r>
            <a:r>
              <a:rPr lang="en-GB" dirty="0">
                <a:latin typeface="Inter"/>
              </a:rPr>
              <a:t> of something went wrong, it starts from where it stopped</a:t>
            </a:r>
            <a:r>
              <a:rPr lang="en-GB" b="0" i="0" dirty="0">
                <a:effectLst/>
                <a:latin typeface="Inter"/>
              </a:rPr>
              <a:t>)</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a:effectLst/>
                <a:latin typeface="Inter"/>
              </a:rPr>
              <a:t>Reusability</a:t>
            </a:r>
            <a:r>
              <a:rPr lang="en-GB" b="0" i="0" dirty="0">
                <a:effectLst/>
                <a:latin typeface="Inter"/>
              </a:rPr>
              <a:t> (use different modules, </a:t>
            </a:r>
            <a:r>
              <a:rPr lang="en-GB" b="0" i="0" dirty="0" err="1">
                <a:effectLst/>
                <a:latin typeface="Inter"/>
              </a:rPr>
              <a:t>subworkflows</a:t>
            </a:r>
            <a:r>
              <a:rPr lang="en-GB" b="0" i="0" dirty="0">
                <a:effectLst/>
                <a:latin typeface="Inter"/>
              </a:rPr>
              <a:t>, </a:t>
            </a:r>
            <a:r>
              <a:rPr lang="en-GB" dirty="0">
                <a:latin typeface="Inter"/>
              </a:rPr>
              <a:t>written and </a:t>
            </a:r>
            <a:r>
              <a:rPr lang="en-GB" b="0" i="0" dirty="0">
                <a:effectLst/>
                <a:latin typeface="Inter"/>
              </a:rPr>
              <a:t>containerized </a:t>
            </a:r>
            <a:r>
              <a:rPr lang="en-GB" dirty="0">
                <a:latin typeface="Inter"/>
              </a:rPr>
              <a:t>by the </a:t>
            </a:r>
            <a:r>
              <a:rPr lang="en-GB" dirty="0" err="1">
                <a:latin typeface="Inter"/>
              </a:rPr>
              <a:t>Nextflow</a:t>
            </a:r>
            <a:r>
              <a:rPr lang="en-GB" dirty="0">
                <a:latin typeface="Inter"/>
              </a:rPr>
              <a:t> community</a:t>
            </a:r>
            <a:r>
              <a:rPr lang="en-GB" b="0" i="0" dirty="0">
                <a:effectLst/>
                <a:latin typeface="Inter"/>
              </a:rPr>
              <a:t>)</a:t>
            </a:r>
          </a:p>
        </p:txBody>
      </p:sp>
      <p:pic>
        <p:nvPicPr>
          <p:cNvPr id="5" name="Picture 4" descr="A diagram of data flow&#10;&#10;Description automatically generated">
            <a:extLst>
              <a:ext uri="{FF2B5EF4-FFF2-40B4-BE49-F238E27FC236}">
                <a16:creationId xmlns:a16="http://schemas.microsoft.com/office/drawing/2014/main" id="{F18B9BB5-4588-F33E-7DC0-AB9A1ABFB2CA}"/>
              </a:ext>
            </a:extLst>
          </p:cNvPr>
          <p:cNvPicPr>
            <a:picLocks noChangeAspect="1"/>
          </p:cNvPicPr>
          <p:nvPr/>
        </p:nvPicPr>
        <p:blipFill>
          <a:blip r:embed="rId3"/>
          <a:stretch>
            <a:fillRect/>
          </a:stretch>
        </p:blipFill>
        <p:spPr>
          <a:xfrm>
            <a:off x="8146949" y="1749116"/>
            <a:ext cx="3170596" cy="1619317"/>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p:txBody>
          <a:bodyPr/>
          <a:lstStyle/>
          <a:p>
            <a:endParaRPr lang="en-DK"/>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2"/>
          <a:stretch>
            <a:fillRect/>
          </a:stretch>
        </p:blipFill>
        <p:spPr>
          <a:xfrm>
            <a:off x="5705878" y="3785285"/>
            <a:ext cx="6289810" cy="303140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841248" y="4231367"/>
            <a:ext cx="4691647"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a:t>Nextflow</a:t>
            </a:r>
            <a:r>
              <a:rPr lang="en-GB" dirty="0"/>
              <a:t> works with all main languages and version control providers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Regarding software environments where to execute the code it works with most of the container solutions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Same thing for computing environments</a:t>
            </a:r>
          </a:p>
          <a:p>
            <a:pPr marL="285750" indent="-285750">
              <a:buFont typeface="Arial" panose="020B0604020202020204" pitchFamily="34" charset="0"/>
              <a:buChar char="•"/>
            </a:pPr>
            <a:endParaRPr lang="en-DK" dirty="0"/>
          </a:p>
        </p:txBody>
      </p:sp>
      <p:sp>
        <p:nvSpPr>
          <p:cNvPr id="6" name="TextBox 5">
            <a:extLst>
              <a:ext uri="{FF2B5EF4-FFF2-40B4-BE49-F238E27FC236}">
                <a16:creationId xmlns:a16="http://schemas.microsoft.com/office/drawing/2014/main" id="{C6705F2E-9A69-948D-C136-509239D530D1}"/>
              </a:ext>
            </a:extLst>
          </p:cNvPr>
          <p:cNvSpPr txBox="1"/>
          <p:nvPr/>
        </p:nvSpPr>
        <p:spPr>
          <a:xfrm>
            <a:off x="5659384" y="3718679"/>
            <a:ext cx="1475764" cy="369332"/>
          </a:xfrm>
          <a:prstGeom prst="rect">
            <a:avLst/>
          </a:prstGeom>
          <a:noFill/>
        </p:spPr>
        <p:txBody>
          <a:bodyPr wrap="square" rtlCol="0">
            <a:spAutoFit/>
          </a:bodyPr>
          <a:lstStyle/>
          <a:p>
            <a:r>
              <a:rPr lang="en-DK" dirty="0">
                <a:solidFill>
                  <a:schemeClr val="accent2"/>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9732247" y="4211326"/>
            <a:ext cx="1475764" cy="369332"/>
          </a:xfrm>
          <a:prstGeom prst="rect">
            <a:avLst/>
          </a:prstGeom>
          <a:noFill/>
        </p:spPr>
        <p:txBody>
          <a:bodyPr wrap="square" rtlCol="0">
            <a:spAutoFit/>
          </a:bodyPr>
          <a:lstStyle/>
          <a:p>
            <a:r>
              <a:rPr lang="en-DK" dirty="0">
                <a:solidFill>
                  <a:schemeClr val="accent2"/>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9732247" y="4900660"/>
            <a:ext cx="1475764" cy="369332"/>
          </a:xfrm>
          <a:prstGeom prst="rect">
            <a:avLst/>
          </a:prstGeom>
          <a:noFill/>
        </p:spPr>
        <p:txBody>
          <a:bodyPr wrap="square" rtlCol="0">
            <a:spAutoFit/>
          </a:bodyPr>
          <a:lstStyle/>
          <a:p>
            <a:r>
              <a:rPr lang="en-DK" dirty="0">
                <a:solidFill>
                  <a:schemeClr val="accent2"/>
                </a:solidFill>
              </a:rPr>
              <a:t>Compute</a:t>
            </a:r>
          </a:p>
        </p:txBody>
      </p:sp>
      <p:sp>
        <p:nvSpPr>
          <p:cNvPr id="9" name="TextBox 8">
            <a:extLst>
              <a:ext uri="{FF2B5EF4-FFF2-40B4-BE49-F238E27FC236}">
                <a16:creationId xmlns:a16="http://schemas.microsoft.com/office/drawing/2014/main" id="{FC7551CD-33ED-9FF8-47EB-05B81C858776}"/>
              </a:ext>
            </a:extLst>
          </p:cNvPr>
          <p:cNvSpPr txBox="1"/>
          <p:nvPr/>
        </p:nvSpPr>
        <p:spPr>
          <a:xfrm>
            <a:off x="1207477" y="2145323"/>
            <a:ext cx="2450123" cy="923330"/>
          </a:xfrm>
          <a:prstGeom prst="rect">
            <a:avLst/>
          </a:prstGeom>
          <a:noFill/>
        </p:spPr>
        <p:txBody>
          <a:bodyPr wrap="square" rtlCol="0">
            <a:spAutoFit/>
          </a:bodyPr>
          <a:lstStyle/>
          <a:p>
            <a:r>
              <a:rPr lang="en-DK" dirty="0"/>
              <a:t>Nextflow is a language, runtime and a community</a:t>
            </a:r>
          </a:p>
        </p:txBody>
      </p:sp>
    </p:spTree>
    <p:extLst>
      <p:ext uri="{BB962C8B-B14F-4D97-AF65-F5344CB8AC3E}">
        <p14:creationId xmlns:p14="http://schemas.microsoft.com/office/powerpoint/2010/main" val="4151873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b="0" i="0" kern="1200" dirty="0" err="1">
                <a:solidFill>
                  <a:srgbClr val="FFFFFF"/>
                </a:solidFill>
                <a:effectLst/>
                <a:latin typeface="+mj-lt"/>
                <a:ea typeface="+mj-ea"/>
                <a:cs typeface="+mj-cs"/>
              </a:rPr>
              <a:t>Nextflow’s</a:t>
            </a:r>
            <a:r>
              <a:rPr lang="en-US" b="0" i="0" kern="1200" dirty="0">
                <a:solidFill>
                  <a:srgbClr val="FFFFFF"/>
                </a:solidFill>
                <a:effectLst/>
                <a:latin typeface="+mj-lt"/>
                <a:ea typeface="+mj-ea"/>
                <a:cs typeface="+mj-cs"/>
              </a:rPr>
              <a:t> core features</a:t>
            </a:r>
            <a:endParaRPr lang="en-US" kern="1200" dirty="0">
              <a:solidFill>
                <a:srgbClr val="FFFFFF"/>
              </a:solidFill>
              <a:latin typeface="+mj-lt"/>
              <a:ea typeface="+mj-ea"/>
              <a:cs typeface="+mj-cs"/>
            </a:endParaRP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4602177" y="395563"/>
            <a:ext cx="6418749" cy="3935281"/>
          </a:xfrm>
          <a:prstGeom prst="rect">
            <a:avLst/>
          </a:prstGeom>
        </p:spPr>
        <p:txBody>
          <a:bodyPr vert="horz" lIns="91440" tIns="45720" rIns="91440" bIns="45720" rtlCol="0">
            <a:noAutofit/>
          </a:bodyPr>
          <a:lstStyle/>
          <a:p>
            <a:pPr marL="742950" lvl="1" indent="-228600">
              <a:lnSpc>
                <a:spcPct val="90000"/>
              </a:lnSpc>
              <a:spcAft>
                <a:spcPts val="600"/>
              </a:spcAft>
              <a:buFont typeface="Arial" panose="020B0604020202020204" pitchFamily="34" charset="0"/>
              <a:buChar char="•"/>
            </a:pPr>
            <a:r>
              <a:rPr lang="en-US" sz="2400" b="1" i="0" dirty="0">
                <a:effectLst/>
              </a:rPr>
              <a:t>Reproducible between runs</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4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dirty="0"/>
              <a:t>Portable</a:t>
            </a:r>
            <a:r>
              <a:rPr lang="en-US" sz="2400" dirty="0"/>
              <a:t> between systems</a:t>
            </a:r>
          </a:p>
          <a:p>
            <a:pPr marL="1200150" lvl="2" indent="-228600">
              <a:lnSpc>
                <a:spcPct val="90000"/>
              </a:lnSpc>
              <a:spcAft>
                <a:spcPts val="600"/>
              </a:spcAft>
              <a:buFont typeface="Arial" panose="020B0604020202020204" pitchFamily="34" charset="0"/>
              <a:buChar char="•"/>
            </a:pPr>
            <a:r>
              <a:rPr lang="en-US" sz="2400" dirty="0"/>
              <a:t> write the code in your laptop and can run everywhere</a:t>
            </a:r>
          </a:p>
          <a:p>
            <a:pPr marL="1200150" lvl="2" indent="-228600">
              <a:lnSpc>
                <a:spcPct val="90000"/>
              </a:lnSpc>
              <a:spcAft>
                <a:spcPts val="600"/>
              </a:spcAft>
              <a:buFont typeface="Arial" panose="020B0604020202020204" pitchFamily="34" charset="0"/>
              <a:buChar char="•"/>
            </a:pPr>
            <a:r>
              <a:rPr lang="en-US" sz="2400" dirty="0"/>
              <a:t>works with most of computing environments</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Scalable</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can be run for 10 on your laptop or thousands of samples in an HPC or the cloud</a:t>
            </a:r>
          </a:p>
          <a:p>
            <a:pPr marL="742950" lvl="1" indent="-228600">
              <a:lnSpc>
                <a:spcPct val="90000"/>
              </a:lnSpc>
              <a:spcAft>
                <a:spcPts val="600"/>
              </a:spcAft>
              <a:buFont typeface="Arial" panose="020B0604020202020204" pitchFamily="34" charset="0"/>
              <a:buChar char="•"/>
            </a:pP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Integration</a:t>
            </a:r>
            <a:r>
              <a:rPr lang="en-US" sz="24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400" dirty="0"/>
          </a:p>
        </p:txBody>
      </p:sp>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5406" y="661831"/>
            <a:ext cx="914400" cy="914400"/>
          </a:xfrm>
          <a:prstGeom prst="rect">
            <a:avLst/>
          </a:prstGeom>
        </p:spPr>
      </p:pic>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4727" y="2975847"/>
            <a:ext cx="914400" cy="914400"/>
          </a:xfrm>
          <a:prstGeom prst="rect">
            <a:avLst/>
          </a:prstGeom>
        </p:spPr>
      </p:pic>
    </p:spTree>
    <p:extLst>
      <p:ext uri="{BB962C8B-B14F-4D97-AF65-F5344CB8AC3E}">
        <p14:creationId xmlns:p14="http://schemas.microsoft.com/office/powerpoint/2010/main" val="1245848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838200"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tretch>
            <a:fillRect/>
          </a:stretch>
        </p:blipFill>
        <p:spPr>
          <a:xfrm>
            <a:off x="6617775" y="2457062"/>
            <a:ext cx="5093775" cy="1046539"/>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1012559"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6617775" y="4601786"/>
            <a:ext cx="5093775" cy="839632"/>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6617775" y="1793631"/>
            <a:ext cx="4952902" cy="646331"/>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1012559"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Tree>
    <p:extLst>
      <p:ext uri="{BB962C8B-B14F-4D97-AF65-F5344CB8AC3E}">
        <p14:creationId xmlns:p14="http://schemas.microsoft.com/office/powerpoint/2010/main" val="2839957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ACDC-9767-7B70-3D5E-944CA20B21A4}"/>
              </a:ext>
            </a:extLst>
          </p:cNvPr>
          <p:cNvSpPr>
            <a:spLocks noGrp="1"/>
          </p:cNvSpPr>
          <p:nvPr>
            <p:ph type="title"/>
          </p:nvPr>
        </p:nvSpPr>
        <p:spPr/>
        <p:txBody>
          <a:bodyPr/>
          <a:lstStyle/>
          <a:p>
            <a:r>
              <a:rPr lang="en-DK" dirty="0"/>
              <a:t>nf-core</a:t>
            </a:r>
          </a:p>
        </p:txBody>
      </p:sp>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0872789" cy="369332"/>
          </a:xfrm>
          <a:prstGeom prst="rect">
            <a:avLst/>
          </a:prstGeom>
          <a:noFill/>
        </p:spPr>
        <p:txBody>
          <a:bodyPr wrap="square" rtlCol="0">
            <a:spAutoFit/>
          </a:bodyPr>
          <a:lstStyle/>
          <a:p>
            <a:r>
              <a:rPr lang="en-DK" dirty="0"/>
              <a:t>A community effort inside nextflow community to colloect a curated set of analysis pipelines built using Nextflow</a:t>
            </a:r>
          </a:p>
        </p:txBody>
      </p:sp>
      <p:sp>
        <p:nvSpPr>
          <p:cNvPr id="5" name="TextBox 4">
            <a:extLst>
              <a:ext uri="{FF2B5EF4-FFF2-40B4-BE49-F238E27FC236}">
                <a16:creationId xmlns:a16="http://schemas.microsoft.com/office/drawing/2014/main" id="{18641760-4CD5-55F2-9EBC-1EF639C15BA7}"/>
              </a:ext>
            </a:extLst>
          </p:cNvPr>
          <p:cNvSpPr txBox="1"/>
          <p:nvPr/>
        </p:nvSpPr>
        <p:spPr>
          <a:xfrm>
            <a:off x="1028700" y="2457450"/>
            <a:ext cx="9201150" cy="3693319"/>
          </a:xfrm>
          <a:prstGeom prst="rect">
            <a:avLst/>
          </a:prstGeom>
          <a:noFill/>
        </p:spPr>
        <p:txBody>
          <a:bodyPr wrap="square" rtlCol="0">
            <a:spAutoFit/>
          </a:bodyPr>
          <a:lstStyle/>
          <a:p>
            <a:r>
              <a:rPr lang="en-DK" dirty="0"/>
              <a:t>Cooperation – community development</a:t>
            </a:r>
          </a:p>
          <a:p>
            <a:r>
              <a:rPr lang="en-DK" dirty="0"/>
              <a:t>Standards – Use common templates</a:t>
            </a:r>
          </a:p>
          <a:p>
            <a:r>
              <a:rPr lang="en-DK" dirty="0"/>
              <a:t>Collaboration – No duplicate pipelines within nf-core</a:t>
            </a:r>
          </a:p>
          <a:p>
            <a:r>
              <a:rPr lang="en-DK" dirty="0"/>
              <a:t>Helper tools</a:t>
            </a:r>
          </a:p>
          <a:p>
            <a:r>
              <a:rPr lang="en-DK" dirty="0"/>
              <a:t>Compatibility</a:t>
            </a:r>
          </a:p>
          <a:p>
            <a:r>
              <a:rPr lang="en-DK" dirty="0"/>
              <a:t>Components</a:t>
            </a:r>
          </a:p>
          <a:p>
            <a:endParaRPr lang="en-DK" dirty="0"/>
          </a:p>
          <a:p>
            <a:r>
              <a:rPr lang="en-DK" dirty="0"/>
              <a:t>113 different pipelines</a:t>
            </a:r>
          </a:p>
          <a:p>
            <a:r>
              <a:rPr lang="en-DK" dirty="0"/>
              <a:t>Subworflows</a:t>
            </a:r>
          </a:p>
          <a:p>
            <a:r>
              <a:rPr lang="en-DK" dirty="0"/>
              <a:t>Modules – software wrappres &gt; 1000</a:t>
            </a:r>
          </a:p>
          <a:p>
            <a:r>
              <a:rPr lang="en-DK" dirty="0"/>
              <a:t>Linting – C</a:t>
            </a:r>
            <a:r>
              <a:rPr lang="en-GB" dirty="0"/>
              <a:t>o</a:t>
            </a:r>
            <a:r>
              <a:rPr lang="en-DK" dirty="0"/>
              <a:t>nventions to test</a:t>
            </a:r>
          </a:p>
          <a:p>
            <a:r>
              <a:rPr lang="en-DK" dirty="0"/>
              <a:t>Schema - Validations</a:t>
            </a:r>
          </a:p>
          <a:p>
            <a:r>
              <a:rPr lang="en-DK" dirty="0"/>
              <a:t>Tooling </a:t>
            </a:r>
          </a:p>
        </p:txBody>
      </p:sp>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dirty="0"/>
              <a:t>Context</a:t>
            </a:r>
          </a:p>
        </p:txBody>
      </p:sp>
      <p:sp>
        <p:nvSpPr>
          <p:cNvPr id="5" name="TextBox 4">
            <a:extLst>
              <a:ext uri="{FF2B5EF4-FFF2-40B4-BE49-F238E27FC236}">
                <a16:creationId xmlns:a16="http://schemas.microsoft.com/office/drawing/2014/main" id="{5A7CCE97-F84F-2480-7561-24BCADA41F69}"/>
              </a:ext>
            </a:extLst>
          </p:cNvPr>
          <p:cNvSpPr txBox="1"/>
          <p:nvPr/>
        </p:nvSpPr>
        <p:spPr>
          <a:xfrm>
            <a:off x="1562100" y="1594686"/>
            <a:ext cx="1278182" cy="461665"/>
          </a:xfrm>
          <a:prstGeom prst="rect">
            <a:avLst/>
          </a:prstGeom>
          <a:noFill/>
        </p:spPr>
        <p:txBody>
          <a:bodyPr wrap="square" rtlCol="0">
            <a:spAutoFit/>
          </a:bodyPr>
          <a:lstStyle/>
          <a:p>
            <a:r>
              <a:rPr lang="en-DK" sz="2400" dirty="0"/>
              <a:t>Big Data</a:t>
            </a:r>
          </a:p>
        </p:txBody>
      </p:sp>
      <p:sp>
        <p:nvSpPr>
          <p:cNvPr id="7" name="TextBox 6">
            <a:extLst>
              <a:ext uri="{FF2B5EF4-FFF2-40B4-BE49-F238E27FC236}">
                <a16:creationId xmlns:a16="http://schemas.microsoft.com/office/drawing/2014/main" id="{2FCED46B-4441-C362-A01F-52AE92E4F298}"/>
              </a:ext>
            </a:extLst>
          </p:cNvPr>
          <p:cNvSpPr txBox="1"/>
          <p:nvPr/>
        </p:nvSpPr>
        <p:spPr>
          <a:xfrm>
            <a:off x="4671645" y="1369989"/>
            <a:ext cx="2438400" cy="1200329"/>
          </a:xfrm>
          <a:prstGeom prst="rect">
            <a:avLst/>
          </a:prstGeom>
          <a:noFill/>
        </p:spPr>
        <p:txBody>
          <a:bodyPr wrap="square" rtlCol="0">
            <a:spAutoFit/>
          </a:bodyPr>
          <a:lstStyle/>
          <a:p>
            <a:r>
              <a:rPr lang="en-DK" sz="2400" dirty="0"/>
              <a:t>Experiments and analyses on large datasets</a:t>
            </a:r>
          </a:p>
        </p:txBody>
      </p:sp>
      <p:sp>
        <p:nvSpPr>
          <p:cNvPr id="8" name="TextBox 7">
            <a:extLst>
              <a:ext uri="{FF2B5EF4-FFF2-40B4-BE49-F238E27FC236}">
                <a16:creationId xmlns:a16="http://schemas.microsoft.com/office/drawing/2014/main" id="{81F6A663-E719-8B69-E892-467E897E9F9A}"/>
              </a:ext>
            </a:extLst>
          </p:cNvPr>
          <p:cNvSpPr txBox="1"/>
          <p:nvPr/>
        </p:nvSpPr>
        <p:spPr>
          <a:xfrm>
            <a:off x="8569565" y="1351717"/>
            <a:ext cx="2121877" cy="461665"/>
          </a:xfrm>
          <a:prstGeom prst="rect">
            <a:avLst/>
          </a:prstGeom>
          <a:noFill/>
        </p:spPr>
        <p:txBody>
          <a:bodyPr wrap="square" rtlCol="0">
            <a:spAutoFit/>
          </a:bodyPr>
          <a:lstStyle/>
          <a:p>
            <a:r>
              <a:rPr lang="en-DK" sz="2400" dirty="0"/>
              <a:t>Portable</a:t>
            </a:r>
          </a:p>
        </p:txBody>
      </p:sp>
      <p:sp>
        <p:nvSpPr>
          <p:cNvPr id="9" name="TextBox 8">
            <a:extLst>
              <a:ext uri="{FF2B5EF4-FFF2-40B4-BE49-F238E27FC236}">
                <a16:creationId xmlns:a16="http://schemas.microsoft.com/office/drawing/2014/main" id="{4AF93AD7-1931-54BF-F227-2205F379E052}"/>
              </a:ext>
            </a:extLst>
          </p:cNvPr>
          <p:cNvSpPr txBox="1"/>
          <p:nvPr/>
        </p:nvSpPr>
        <p:spPr>
          <a:xfrm>
            <a:off x="8533901" y="1776385"/>
            <a:ext cx="2121877" cy="461665"/>
          </a:xfrm>
          <a:prstGeom prst="rect">
            <a:avLst/>
          </a:prstGeom>
          <a:noFill/>
        </p:spPr>
        <p:txBody>
          <a:bodyPr wrap="square" rtlCol="0">
            <a:spAutoFit/>
          </a:bodyPr>
          <a:lstStyle/>
          <a:p>
            <a:r>
              <a:rPr lang="en-DK" sz="2400" dirty="0"/>
              <a:t>Reproducible</a:t>
            </a:r>
          </a:p>
        </p:txBody>
      </p:sp>
      <p:pic>
        <p:nvPicPr>
          <p:cNvPr id="1026" name="Picture 2" descr="GitHub - nextflow-io/nextflow: A DSL for data-driven computational pipelines">
            <a:extLst>
              <a:ext uri="{FF2B5EF4-FFF2-40B4-BE49-F238E27FC236}">
                <a16:creationId xmlns:a16="http://schemas.microsoft.com/office/drawing/2014/main" id="{61D373C1-B026-88B2-2A9F-7B08C9FA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53" y="3684236"/>
            <a:ext cx="3342660" cy="16713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A96C775-03FA-F84B-C665-5C6B2055101B}"/>
              </a:ext>
            </a:extLst>
          </p:cNvPr>
          <p:cNvSpPr/>
          <p:nvPr/>
        </p:nvSpPr>
        <p:spPr>
          <a:xfrm>
            <a:off x="3444018" y="1524940"/>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2" name="Right Arrow 11">
            <a:extLst>
              <a:ext uri="{FF2B5EF4-FFF2-40B4-BE49-F238E27FC236}">
                <a16:creationId xmlns:a16="http://schemas.microsoft.com/office/drawing/2014/main" id="{81D12A44-1592-2DB4-B7B1-678D798D9C02}"/>
              </a:ext>
            </a:extLst>
          </p:cNvPr>
          <p:cNvSpPr/>
          <p:nvPr/>
        </p:nvSpPr>
        <p:spPr>
          <a:xfrm>
            <a:off x="7482251" y="154067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5" name="Right Arrow 14">
            <a:extLst>
              <a:ext uri="{FF2B5EF4-FFF2-40B4-BE49-F238E27FC236}">
                <a16:creationId xmlns:a16="http://schemas.microsoft.com/office/drawing/2014/main" id="{CBB493B3-294E-F7AB-CF87-86D92C7DA16D}"/>
              </a:ext>
            </a:extLst>
          </p:cNvPr>
          <p:cNvSpPr/>
          <p:nvPr/>
        </p:nvSpPr>
        <p:spPr>
          <a:xfrm rot="5400000">
            <a:off x="8938836" y="234479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DCAA4F07-AE53-0F54-CFB5-7AC904AF5A0A}"/>
              </a:ext>
            </a:extLst>
          </p:cNvPr>
          <p:cNvSpPr/>
          <p:nvPr/>
        </p:nvSpPr>
        <p:spPr>
          <a:xfrm rot="10800000">
            <a:off x="4636474" y="4249056"/>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TextBox 19">
            <a:extLst>
              <a:ext uri="{FF2B5EF4-FFF2-40B4-BE49-F238E27FC236}">
                <a16:creationId xmlns:a16="http://schemas.microsoft.com/office/drawing/2014/main" id="{B57EA574-D12A-AB1C-E6C6-966784FE99E6}"/>
              </a:ext>
            </a:extLst>
          </p:cNvPr>
          <p:cNvSpPr txBox="1"/>
          <p:nvPr/>
        </p:nvSpPr>
        <p:spPr>
          <a:xfrm>
            <a:off x="5650519" y="3005669"/>
            <a:ext cx="6207374" cy="3693319"/>
          </a:xfrm>
          <a:prstGeom prst="rect">
            <a:avLst/>
          </a:prstGeom>
          <a:solidFill>
            <a:schemeClr val="bg1">
              <a:lumMod val="95000"/>
            </a:schemeClr>
          </a:solidFill>
          <a:ln>
            <a:solidFill>
              <a:srgbClr val="61A0AA"/>
            </a:solidFill>
          </a:ln>
        </p:spPr>
        <p:txBody>
          <a:bodyPr wrap="square" rtlCol="0">
            <a:spAutoFit/>
          </a:bodyPr>
          <a:lstStyle/>
          <a:p>
            <a:r>
              <a:rPr lang="en-DK" b="1" dirty="0"/>
              <a:t>Workflows</a:t>
            </a:r>
            <a:r>
              <a:rPr lang="en-DK" dirty="0"/>
              <a:t>: using </a:t>
            </a:r>
            <a:r>
              <a:rPr lang="en-DK" sz="2000" dirty="0"/>
              <a:t>computers</a:t>
            </a:r>
            <a:r>
              <a:rPr lang="en-DK" dirty="0"/>
              <a:t>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Handle small and large files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programmimg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Parallellize jobs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Distribute computing</a:t>
            </a:r>
          </a:p>
        </p:txBody>
      </p:sp>
      <p:sp>
        <p:nvSpPr>
          <p:cNvPr id="21" name="TextBox 20">
            <a:extLst>
              <a:ext uri="{FF2B5EF4-FFF2-40B4-BE49-F238E27FC236}">
                <a16:creationId xmlns:a16="http://schemas.microsoft.com/office/drawing/2014/main" id="{2D6ACB5B-A55B-4656-D391-0DF8CE3C76B0}"/>
              </a:ext>
            </a:extLst>
          </p:cNvPr>
          <p:cNvSpPr txBox="1"/>
          <p:nvPr/>
        </p:nvSpPr>
        <p:spPr>
          <a:xfrm>
            <a:off x="1336431" y="4980428"/>
            <a:ext cx="3657596" cy="375138"/>
          </a:xfrm>
          <a:prstGeom prst="rect">
            <a:avLst/>
          </a:prstGeom>
          <a:noFill/>
        </p:spPr>
        <p:txBody>
          <a:bodyPr wrap="square" rtlCol="0">
            <a:spAutoFit/>
          </a:bodyPr>
          <a:lstStyle/>
          <a:p>
            <a:r>
              <a:rPr lang="en-DK" dirty="0"/>
              <a:t>G</a:t>
            </a:r>
            <a:r>
              <a:rPr lang="en-GB" dirty="0"/>
              <a:t>r</a:t>
            </a:r>
            <a:r>
              <a:rPr lang="en-DK" dirty="0"/>
              <a:t>eat support for all that!</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4" name="Rectangle 1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2" descr="GitHub - nextflow-io/nextflow: A DSL for data-driven computational pipelines">
            <a:extLst>
              <a:ext uri="{FF2B5EF4-FFF2-40B4-BE49-F238E27FC236}">
                <a16:creationId xmlns:a16="http://schemas.microsoft.com/office/drawing/2014/main" id="{2E61ABC5-C780-AC08-84EA-E269EA123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399" y="2247897"/>
            <a:ext cx="3937820" cy="1968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1C667-7054-4DF6-3934-ECE945786853}"/>
              </a:ext>
            </a:extLst>
          </p:cNvPr>
          <p:cNvSpPr txBox="1"/>
          <p:nvPr/>
        </p:nvSpPr>
        <p:spPr>
          <a:xfrm>
            <a:off x="5309418" y="1280744"/>
            <a:ext cx="6286501" cy="1752599"/>
          </a:xfrm>
          <a:prstGeom prst="rect">
            <a:avLst/>
          </a:prstGeom>
        </p:spPr>
        <p:txBody>
          <a:bodyPr vert="horz" lIns="91440" tIns="45720" rIns="91440" bIns="45720" rtlCol="0">
            <a:noAutofit/>
          </a:bodyPr>
          <a:lstStyle/>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a:t>
            </a:r>
            <a:r>
              <a:rPr lang="en-US" sz="2400" b="1" dirty="0">
                <a:solidFill>
                  <a:schemeClr val="tx1">
                    <a:alpha val="55000"/>
                  </a:schemeClr>
                </a:solidFill>
              </a:rPr>
              <a:t>software</a:t>
            </a:r>
            <a:r>
              <a:rPr lang="en-US" sz="2400" dirty="0">
                <a:solidFill>
                  <a:schemeClr val="tx1">
                    <a:alpha val="55000"/>
                  </a:schemeClr>
                </a:solidFill>
              </a:rPr>
              <a:t> - Workflow orchestrator engine </a:t>
            </a:r>
          </a:p>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Domain-specific </a:t>
            </a:r>
            <a:r>
              <a:rPr lang="en-US" sz="2400" b="1" dirty="0">
                <a:solidFill>
                  <a:schemeClr val="tx1">
                    <a:alpha val="55000"/>
                  </a:schemeClr>
                </a:solidFill>
              </a:rPr>
              <a:t>language</a:t>
            </a:r>
            <a:r>
              <a:rPr lang="en-US" sz="2400" dirty="0">
                <a:solidFill>
                  <a:schemeClr val="tx1">
                    <a:alpha val="55000"/>
                  </a:schemeClr>
                </a:solidFill>
              </a:rPr>
              <a:t> (DSL) built on top of Groovy</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It allows </a:t>
            </a:r>
            <a:r>
              <a:rPr lang="en-US" sz="2400" dirty="0" err="1">
                <a:solidFill>
                  <a:schemeClr val="tx1">
                    <a:alpha val="55000"/>
                  </a:schemeClr>
                </a:solidFill>
              </a:rPr>
              <a:t>writting</a:t>
            </a:r>
            <a:r>
              <a:rPr lang="en-US" sz="2400" dirty="0">
                <a:solidFill>
                  <a:schemeClr val="tx1">
                    <a:alpha val="55000"/>
                  </a:schemeClr>
                </a:solidFill>
              </a:rPr>
              <a:t> data-intensive computational workflows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a:t>
            </a:r>
            <a:r>
              <a:rPr lang="en-US" sz="2400" dirty="0">
                <a:solidFill>
                  <a:schemeClr val="tx1">
                    <a:alpha val="55000"/>
                  </a:schemeClr>
                </a:solidFill>
              </a:rPr>
              <a:t>accommodates many languages, software environments, and computing environments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is oriented to bioinformatics analyses</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There is an active community developing and maintaining 113 different bioinformatics analyses (on date: 27</a:t>
            </a:r>
            <a:r>
              <a:rPr lang="en-US" sz="2400" baseline="30000" dirty="0">
                <a:solidFill>
                  <a:schemeClr val="tx1">
                    <a:alpha val="55000"/>
                  </a:schemeClr>
                </a:solidFill>
              </a:rPr>
              <a:t>th</a:t>
            </a:r>
            <a:r>
              <a:rPr lang="en-US" sz="2400" dirty="0">
                <a:solidFill>
                  <a:schemeClr val="tx1">
                    <a:alpha val="55000"/>
                  </a:schemeClr>
                </a:solidFill>
              </a:rPr>
              <a:t> November 2024)</a:t>
            </a:r>
            <a:endParaRPr lang="en-US" sz="2400" b="0" i="0" dirty="0">
              <a:solidFill>
                <a:schemeClr val="tx1">
                  <a:alpha val="55000"/>
                </a:schemeClr>
              </a:solidFill>
              <a:effectLst/>
            </a:endParaRPr>
          </a:p>
        </p:txBody>
      </p:sp>
    </p:spTree>
    <p:extLst>
      <p:ext uri="{BB962C8B-B14F-4D97-AF65-F5344CB8AC3E}">
        <p14:creationId xmlns:p14="http://schemas.microsoft.com/office/powerpoint/2010/main" val="242964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a:solidFill>
            <a:srgbClr val="61A0AA"/>
          </a:solidFill>
        </p:spPr>
        <p:txBody>
          <a:bodyPr/>
          <a:lstStyle/>
          <a:p>
            <a:pPr algn="ctr"/>
            <a:r>
              <a:rPr lang="en-GB" dirty="0">
                <a:solidFill>
                  <a:schemeClr val="bg1"/>
                </a:solidFill>
              </a:rPr>
              <a:t>Behind </a:t>
            </a:r>
            <a:r>
              <a:rPr lang="en-GB" dirty="0" err="1">
                <a:solidFill>
                  <a:schemeClr val="bg1"/>
                </a:solidFill>
              </a:rPr>
              <a:t>Nextflow</a:t>
            </a:r>
            <a:endParaRPr lang="en-DK" dirty="0">
              <a:solidFill>
                <a:schemeClr val="bg1"/>
              </a:solidFill>
            </a:endParaRPr>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Tick">
            <a:extLst>
              <a:ext uri="{FF2B5EF4-FFF2-40B4-BE49-F238E27FC236}">
                <a16:creationId xmlns:a16="http://schemas.microsoft.com/office/drawing/2014/main" id="{15578423-1054-CA1E-76FE-4F3495C60D44}"/>
              </a:ext>
            </a:extLst>
          </p:cNvPr>
          <p:cNvSpPr/>
          <p:nvPr/>
        </p:nvSpPr>
        <p:spPr>
          <a:xfrm>
            <a:off x="1059485" y="1875911"/>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1689636"/>
              <a:satOff val="-4355"/>
              <a:lumOff val="-2941"/>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A2B5D2B1-0DF8-B1BA-62F7-87F42A9850A9}"/>
              </a:ext>
            </a:extLst>
          </p:cNvPr>
          <p:cNvGrpSpPr/>
          <p:nvPr/>
        </p:nvGrpSpPr>
        <p:grpSpPr>
          <a:xfrm>
            <a:off x="4318061" y="2300767"/>
            <a:ext cx="3720002" cy="3372974"/>
            <a:chOff x="2024087" y="578208"/>
            <a:chExt cx="1798488" cy="3372974"/>
          </a:xfrm>
        </p:grpSpPr>
        <p:sp>
          <p:nvSpPr>
            <p:cNvPr id="6" name="Rectangle 5">
              <a:extLst>
                <a:ext uri="{FF2B5EF4-FFF2-40B4-BE49-F238E27FC236}">
                  <a16:creationId xmlns:a16="http://schemas.microsoft.com/office/drawing/2014/main" id="{F5E055F4-1F58-6BD5-134B-9B386A1EB525}"/>
                </a:ext>
              </a:extLst>
            </p:cNvPr>
            <p:cNvSpPr/>
            <p:nvPr/>
          </p:nvSpPr>
          <p:spPr>
            <a:xfrm>
              <a:off x="2024087"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6990740E-88C7-94B4-148A-A26770E92670}"/>
                </a:ext>
              </a:extLst>
            </p:cNvPr>
            <p:cNvSpPr txBox="1"/>
            <p:nvPr/>
          </p:nvSpPr>
          <p:spPr>
            <a:xfrm>
              <a:off x="2103435" y="578208"/>
              <a:ext cx="1719140"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source</a:t>
              </a:r>
            </a:p>
            <a:p>
              <a:pPr marL="0" lvl="0" indent="0" algn="ctr" defTabSz="711200">
                <a:lnSpc>
                  <a:spcPct val="90000"/>
                </a:lnSpc>
                <a:spcBef>
                  <a:spcPct val="0"/>
                </a:spcBef>
                <a:spcAft>
                  <a:spcPct val="35000"/>
                </a:spcAft>
                <a:buNone/>
              </a:pPr>
              <a:r>
                <a:rPr lang="en-DK" sz="2800" kern="1200" dirty="0"/>
                <a:t>What this software is doing?</a:t>
              </a:r>
            </a:p>
            <a:p>
              <a:pPr marL="0" lvl="0" indent="0" algn="ctr" defTabSz="711200">
                <a:lnSpc>
                  <a:spcPct val="90000"/>
                </a:lnSpc>
                <a:spcBef>
                  <a:spcPct val="0"/>
                </a:spcBef>
                <a:spcAft>
                  <a:spcPct val="35000"/>
                </a:spcAft>
                <a:buNone/>
              </a:pPr>
              <a:r>
                <a:rPr lang="en-DK" sz="2800" kern="1200" dirty="0"/>
                <a:t>(parameters, versions, functions reused/inherited)</a:t>
              </a:r>
              <a:endParaRPr lang="en-US" sz="2800" kern="1200" dirty="0"/>
            </a:p>
          </p:txBody>
        </p:sp>
      </p:grpSp>
      <p:sp>
        <p:nvSpPr>
          <p:cNvPr id="9" name="Title 8">
            <a:extLst>
              <a:ext uri="{FF2B5EF4-FFF2-40B4-BE49-F238E27FC236}">
                <a16:creationId xmlns:a16="http://schemas.microsoft.com/office/drawing/2014/main" id="{E059559D-D711-DE85-24D3-189476857C4D}"/>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8A237D68-8B14-969A-5820-32056A8265EE}"/>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58505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Database">
            <a:extLst>
              <a:ext uri="{FF2B5EF4-FFF2-40B4-BE49-F238E27FC236}">
                <a16:creationId xmlns:a16="http://schemas.microsoft.com/office/drawing/2014/main" id="{77B5C4A3-C9DA-60A8-0681-8D497A0DE732}"/>
              </a:ext>
            </a:extLst>
          </p:cNvPr>
          <p:cNvSpPr/>
          <p:nvPr/>
        </p:nvSpPr>
        <p:spPr>
          <a:xfrm>
            <a:off x="1417412" y="2189413"/>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365D0A5E-0002-540F-89AE-B39F5F8DBBB6}"/>
              </a:ext>
            </a:extLst>
          </p:cNvPr>
          <p:cNvGrpSpPr/>
          <p:nvPr/>
        </p:nvGrpSpPr>
        <p:grpSpPr>
          <a:xfrm>
            <a:off x="5543122" y="2427244"/>
            <a:ext cx="3520709" cy="2613451"/>
            <a:chOff x="4044078" y="1337731"/>
            <a:chExt cx="3520709" cy="2613451"/>
          </a:xfrm>
        </p:grpSpPr>
        <p:sp>
          <p:nvSpPr>
            <p:cNvPr id="6" name="Rectangle 5">
              <a:extLst>
                <a:ext uri="{FF2B5EF4-FFF2-40B4-BE49-F238E27FC236}">
                  <a16:creationId xmlns:a16="http://schemas.microsoft.com/office/drawing/2014/main" id="{B990ACBB-F3E9-1414-7C56-501EDB7B54D4}"/>
                </a:ext>
              </a:extLst>
            </p:cNvPr>
            <p:cNvSpPr/>
            <p:nvPr/>
          </p:nvSpPr>
          <p:spPr>
            <a:xfrm>
              <a:off x="404407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799A5964-F928-F9A8-9684-C4C0D19E8107}"/>
                </a:ext>
              </a:extLst>
            </p:cNvPr>
            <p:cNvSpPr txBox="1"/>
            <p:nvPr/>
          </p:nvSpPr>
          <p:spPr>
            <a:xfrm>
              <a:off x="4044078" y="1337731"/>
              <a:ext cx="3520709"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Data</a:t>
              </a:r>
            </a:p>
            <a:p>
              <a:pPr marL="0" lvl="0" indent="0" algn="ctr" defTabSz="711200">
                <a:lnSpc>
                  <a:spcPct val="90000"/>
                </a:lnSpc>
                <a:spcBef>
                  <a:spcPct val="0"/>
                </a:spcBef>
                <a:spcAft>
                  <a:spcPct val="35000"/>
                </a:spcAft>
                <a:buNone/>
              </a:pPr>
              <a:r>
                <a:rPr lang="en-DK" sz="2800" kern="1200" dirty="0"/>
                <a:t>Which data are we handling?</a:t>
              </a:r>
            </a:p>
            <a:p>
              <a:pPr marL="0" lvl="0" indent="0" algn="ctr" defTabSz="711200">
                <a:lnSpc>
                  <a:spcPct val="90000"/>
                </a:lnSpc>
                <a:spcBef>
                  <a:spcPct val="0"/>
                </a:spcBef>
                <a:spcAft>
                  <a:spcPct val="35000"/>
                </a:spcAft>
                <a:buNone/>
              </a:pPr>
              <a:r>
                <a:rPr lang="en-US" sz="2800" kern="1200" dirty="0"/>
                <a:t>How was measure, which </a:t>
              </a:r>
              <a:r>
                <a:rPr lang="en-US" sz="2800" kern="1200" dirty="0" err="1"/>
                <a:t>technology,units</a:t>
              </a:r>
              <a:r>
                <a:rPr lang="en-US" sz="2800" kern="1200" dirty="0"/>
                <a:t>, </a:t>
              </a:r>
              <a:r>
                <a:rPr lang="en-US" sz="2800" kern="1200" dirty="0" err="1"/>
                <a:t>etc</a:t>
              </a:r>
              <a:r>
                <a:rPr lang="en-US" sz="2800" kern="1200" dirty="0"/>
                <a:t>…</a:t>
              </a:r>
            </a:p>
            <a:p>
              <a:pPr marL="0" lvl="0" indent="0" algn="ctr" defTabSz="711200">
                <a:lnSpc>
                  <a:spcPct val="90000"/>
                </a:lnSpc>
                <a:spcBef>
                  <a:spcPct val="0"/>
                </a:spcBef>
                <a:spcAft>
                  <a:spcPct val="35000"/>
                </a:spcAft>
                <a:buNone/>
              </a:pPr>
              <a:r>
                <a:rPr lang="en-US" sz="2800" kern="1200" dirty="0"/>
                <a:t>FAIR principles</a:t>
              </a:r>
            </a:p>
          </p:txBody>
        </p:sp>
      </p:grpSp>
      <p:sp>
        <p:nvSpPr>
          <p:cNvPr id="9" name="Title 8">
            <a:extLst>
              <a:ext uri="{FF2B5EF4-FFF2-40B4-BE49-F238E27FC236}">
                <a16:creationId xmlns:a16="http://schemas.microsoft.com/office/drawing/2014/main" id="{C16ED0CA-8A79-9CA1-CE53-D4C575374DE3}"/>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C7432FE9-1855-62B3-16A8-138F32AE2BED}"/>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12892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Group">
            <a:extLst>
              <a:ext uri="{FF2B5EF4-FFF2-40B4-BE49-F238E27FC236}">
                <a16:creationId xmlns:a16="http://schemas.microsoft.com/office/drawing/2014/main" id="{0C04B6ED-FB26-8BA3-88F1-3D9BF2AC5045}"/>
              </a:ext>
            </a:extLst>
          </p:cNvPr>
          <p:cNvSpPr/>
          <p:nvPr/>
        </p:nvSpPr>
        <p:spPr>
          <a:xfrm>
            <a:off x="1122445" y="2110062"/>
            <a:ext cx="3094452" cy="30944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5068907"/>
              <a:satOff val="-13064"/>
              <a:lumOff val="-8824"/>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D70E30CA-389F-DCF3-BAD7-4FE603F83917}"/>
              </a:ext>
            </a:extLst>
          </p:cNvPr>
          <p:cNvGrpSpPr/>
          <p:nvPr/>
        </p:nvGrpSpPr>
        <p:grpSpPr>
          <a:xfrm>
            <a:off x="5236430" y="2164403"/>
            <a:ext cx="4438512" cy="3040111"/>
            <a:chOff x="6064068" y="911071"/>
            <a:chExt cx="4438512" cy="3040111"/>
          </a:xfrm>
        </p:grpSpPr>
        <p:sp>
          <p:nvSpPr>
            <p:cNvPr id="6" name="Rectangle 5">
              <a:extLst>
                <a:ext uri="{FF2B5EF4-FFF2-40B4-BE49-F238E27FC236}">
                  <a16:creationId xmlns:a16="http://schemas.microsoft.com/office/drawing/2014/main" id="{F7313602-EB1E-08EF-878B-CF21AA3A3DF5}"/>
                </a:ext>
              </a:extLst>
            </p:cNvPr>
            <p:cNvSpPr/>
            <p:nvPr/>
          </p:nvSpPr>
          <p:spPr>
            <a:xfrm>
              <a:off x="606406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CD40D67-33E0-6677-6A26-DE597962BE94}"/>
                </a:ext>
              </a:extLst>
            </p:cNvPr>
            <p:cNvSpPr txBox="1"/>
            <p:nvPr/>
          </p:nvSpPr>
          <p:spPr>
            <a:xfrm>
              <a:off x="6064068" y="911071"/>
              <a:ext cx="4438512"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community</a:t>
              </a:r>
            </a:p>
            <a:p>
              <a:pPr marL="0" lvl="0" indent="0" algn="ctr" defTabSz="711200">
                <a:lnSpc>
                  <a:spcPct val="90000"/>
                </a:lnSpc>
                <a:spcBef>
                  <a:spcPct val="0"/>
                </a:spcBef>
                <a:spcAft>
                  <a:spcPct val="35000"/>
                </a:spcAft>
                <a:buNone/>
              </a:pPr>
              <a:r>
                <a:rPr lang="en-DK" sz="2800" kern="1200" dirty="0"/>
                <a:t>A community that their members interact to each other and collaborate</a:t>
              </a:r>
            </a:p>
            <a:p>
              <a:pPr marL="0" lvl="0" indent="0" algn="ctr" defTabSz="711200">
                <a:lnSpc>
                  <a:spcPct val="90000"/>
                </a:lnSpc>
                <a:spcBef>
                  <a:spcPct val="0"/>
                </a:spcBef>
                <a:spcAft>
                  <a:spcPct val="35000"/>
                </a:spcAft>
                <a:buNone/>
              </a:pPr>
              <a:endParaRPr lang="en-DK" sz="2800" kern="1200" dirty="0"/>
            </a:p>
            <a:p>
              <a:pPr marL="0" lvl="0" indent="0" algn="ctr" defTabSz="711200">
                <a:lnSpc>
                  <a:spcPct val="90000"/>
                </a:lnSpc>
                <a:spcBef>
                  <a:spcPct val="0"/>
                </a:spcBef>
                <a:spcAft>
                  <a:spcPct val="35000"/>
                </a:spcAft>
                <a:buNone/>
              </a:pPr>
              <a:r>
                <a:rPr lang="en-DK" sz="2800" kern="1200" dirty="0"/>
                <a:t>nf-core </a:t>
              </a:r>
              <a:r>
                <a:rPr lang="en-DK" sz="2800" kern="1200" dirty="0">
                  <a:sym typeface="Wingdings" pitchFamily="2" charset="2"/>
                </a:rPr>
                <a:t> pipelines</a:t>
              </a:r>
            </a:p>
            <a:p>
              <a:pPr marL="0" lvl="0" indent="0" algn="ctr" defTabSz="711200">
                <a:lnSpc>
                  <a:spcPct val="90000"/>
                </a:lnSpc>
                <a:spcBef>
                  <a:spcPct val="0"/>
                </a:spcBef>
                <a:spcAft>
                  <a:spcPct val="35000"/>
                </a:spcAft>
                <a:buNone/>
              </a:pPr>
              <a:r>
                <a:rPr lang="en-DK" sz="2800" kern="1200" dirty="0">
                  <a:sym typeface="Wingdings" pitchFamily="2" charset="2"/>
                </a:rPr>
                <a:t>Slack chat community</a:t>
              </a:r>
              <a:endParaRPr lang="en-US" sz="2800" kern="1200" dirty="0"/>
            </a:p>
          </p:txBody>
        </p:sp>
      </p:grpSp>
      <p:sp>
        <p:nvSpPr>
          <p:cNvPr id="9" name="Title 8">
            <a:extLst>
              <a:ext uri="{FF2B5EF4-FFF2-40B4-BE49-F238E27FC236}">
                <a16:creationId xmlns:a16="http://schemas.microsoft.com/office/drawing/2014/main" id="{C44E7778-07F4-4F02-CD3B-0B0BCAD2F844}"/>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0491291A-B589-1532-BBD6-5DD2D6B52030}"/>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1277555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51941</TotalTime>
  <Words>1534</Words>
  <Application>Microsoft Macintosh PowerPoint</Application>
  <PresentationFormat>Widescreen</PresentationFormat>
  <Paragraphs>149</Paragraphs>
  <Slides>19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Harding</vt:lpstr>
      <vt:lpstr>Inter</vt:lpstr>
      <vt:lpstr>Wingdings</vt:lpstr>
      <vt:lpstr>Office Theme</vt:lpstr>
      <vt:lpstr>Nextflow fundamentals training</vt:lpstr>
      <vt:lpstr>Outline of the theoretical part</vt:lpstr>
      <vt:lpstr>Context</vt:lpstr>
      <vt:lpstr>PowerPoint Presentation</vt:lpstr>
      <vt:lpstr>A nextflow pipeline in metro map</vt:lpstr>
      <vt:lpstr>Behind Nextflow</vt:lpstr>
      <vt:lpstr>PowerPoint Presentation</vt:lpstr>
      <vt:lpstr>PowerPoint Presentation</vt:lpstr>
      <vt:lpstr>PowerPoint Presentation</vt:lpstr>
      <vt:lpstr>PowerPoint Presentation</vt:lpstr>
      <vt:lpstr>Why do we need a Community effort?</vt:lpstr>
      <vt:lpstr>Why do we need a Community effort?</vt:lpstr>
      <vt:lpstr>Why do we need a Community effort?</vt:lpstr>
      <vt:lpstr>Nextflow – Basic concepts</vt:lpstr>
      <vt:lpstr>Nextflow – Basic concepts</vt:lpstr>
      <vt:lpstr>PowerPoint Presentation</vt:lpstr>
      <vt:lpstr>Nextflow’s core features</vt:lpstr>
      <vt:lpstr>A Nextflow script</vt:lpstr>
      <vt:lpstr>nf-core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34</cp:revision>
  <dcterms:created xsi:type="dcterms:W3CDTF">2024-01-04T09:01:32Z</dcterms:created>
  <dcterms:modified xsi:type="dcterms:W3CDTF">2024-11-11T11:52:21Z</dcterms:modified>
</cp:coreProperties>
</file>